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881D8E5-0AE4-428F-ACC5-FF14E755E03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ED5637C-7BB7-42C7-87B7-9471B1137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4444-CF18-4CF5-9D31-9F7697E8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C9D20-1BAE-4382-8DC9-5BBDA7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8250-8D55-40CD-8B5D-B8E663C2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8A3A5-1D17-48C1-B947-400403BB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69EBF-9F2F-4B98-B0BA-DD30908CF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3636" y="4272728"/>
            <a:ext cx="2811526" cy="24487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92FAB8-37AC-43A9-880A-4FC7CEDACDC0}"/>
              </a:ext>
            </a:extLst>
          </p:cNvPr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4CC49DD-9E53-441D-82B2-34562E4C5A41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90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3647-94EA-4558-A6B3-9D5FE518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0ABC-5E48-4CB8-A466-F0AB43C55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B36F-AE7D-46C2-98D1-6691249D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87A4-3A7D-4AD5-BFC7-5F1448A9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48F6-3EC1-48F2-A6FC-F55AE5A9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9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30E4C-2460-4B54-94D8-212424121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6E628-27A8-4321-B378-EFAE32B7B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2CB9-4C50-495E-A255-BC71051B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19C3-182E-452C-82D1-4BF81D21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0EB93-6E3D-4AF8-8D68-83A524D6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82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ris presentatio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8883-9930-4720-8677-416042F2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E05E-FC82-455C-8AEA-683376A5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1816649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C5C7-F746-4FEE-A0DF-40C9D061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2B8EC-F81C-463A-B478-DA1077CF8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2438" y="5641658"/>
            <a:ext cx="1322723" cy="1152049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E8CE075-571B-4774-8579-59B423DBC378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5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911A-D497-4BCA-8F91-03BF84F2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94F05-2192-451C-BCD7-9CE2C227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F51D-B27E-4343-9F4E-0197915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BC22-FB49-4CC4-8A8B-BC325B37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48D3-F62F-4555-A833-CB6CE462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58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F34E-578D-412C-9FAD-59B408F6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09521-FCC1-4C9D-B811-1A21AA02F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594F3-96CC-40CD-BA3C-29DBB6D97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D26A3-EEDC-4CD2-BFC5-E7847B69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78C7-CD1E-46CB-995E-D9D758E5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17613-E2A2-4064-9382-E52AB15F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05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FB8F-90CA-4944-8B97-1AD9BEEC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7C00-1922-488B-880B-BB6AEC558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7109-FA89-4A3F-8458-83321FFA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518AB-15A0-4F86-8531-B3C27A752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F19E8-D68D-46AA-8E41-5BAF7D286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1C4A3-3BE1-49ED-9A39-F976917B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1D231-4A7C-4F5A-B35B-6A3A42D8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7316B-80CD-4A92-A349-58DDBB1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75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82F0-82A0-40BE-9B97-CFDD73C1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E266D-708C-4846-A861-1FF8D34C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2F98C-05F2-4DE7-B62E-D6E8C52E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E8DDC-3FFC-403F-846F-96857443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ED7EE-4E0C-42E6-90AF-4B6DDA8E0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2438" y="5641658"/>
            <a:ext cx="1322723" cy="11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5FEB8-8382-4153-B2BA-9C12C057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F8702-66E9-498E-A541-C40EABD8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EFEF-12A8-4090-8C54-79A609AD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DB9B4-0F24-4D6F-BF39-F3A8C1DAB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2438" y="5641658"/>
            <a:ext cx="1322723" cy="11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C7B0-4900-4EDB-BE2D-913785D4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8C9E-422B-4C41-965C-49627512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6ADC-58AC-4774-A777-348739D4C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5FEBE-A152-43DD-973D-1A7EA46B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8D0A4-522B-4D63-86B9-2B86A673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11589-0C5F-4F7D-82BB-514840E3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52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6794-AFBD-4E7B-A25B-A3EEE3FD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3C009-FF74-4A55-977B-6412D73B6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690F-7495-4B76-8EBF-92FE1DF84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35D42-DAD4-426D-8842-35A99CE9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C65D8-2491-4A68-97B8-C96EDABB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CB978-7429-49A6-A544-1A47BFDA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4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32C79-6B22-4C50-9DE7-1FE4117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7767A-95DE-4EF7-BDF5-41793E37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C12B-6960-4415-B426-8E2AAEFA9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26FB-0119-4F09-85D9-F33964EF72DA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A7228-CBD7-41A0-ABAE-628A7B8F3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512C-ECD5-4EB8-8BED-590985AF8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36CE-29B8-4EFF-B7B5-4596428DA30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2A53323-2C5B-4674-AB39-338D297E149E}"/>
              </a:ext>
            </a:extLst>
          </p:cNvPr>
          <p:cNvSpPr/>
          <p:nvPr userDrawn="1"/>
        </p:nvSpPr>
        <p:spPr>
          <a:xfrm rot="10800000">
            <a:off x="7185990" y="-1"/>
            <a:ext cx="5006009" cy="119092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9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934E-1DEA-4D66-ACB4-E753FA552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Climate Change &amp; Catastrophic Events Working Party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24143-FC65-4DDB-9407-622BF53ED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XV – AIDA World Congress – Rio October 11-13 2018 </a:t>
            </a:r>
          </a:p>
          <a:p>
            <a:r>
              <a:rPr lang="en-AU" dirty="0"/>
              <a:t>“What’s happening in the World’s second driest continent?” </a:t>
            </a:r>
          </a:p>
        </p:txBody>
      </p:sp>
    </p:spTree>
    <p:extLst>
      <p:ext uri="{BB962C8B-B14F-4D97-AF65-F5344CB8AC3E}">
        <p14:creationId xmlns:p14="http://schemas.microsoft.com/office/powerpoint/2010/main" val="287756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F13F-0F63-43FF-ACC7-4AB46CDD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165"/>
          </a:xfrm>
        </p:spPr>
        <p:txBody>
          <a:bodyPr/>
          <a:lstStyle/>
          <a:p>
            <a:r>
              <a:rPr lang="en-AU" dirty="0"/>
              <a:t>Political landscape.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974D-E9A5-4D54-9D2A-543B96E4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290"/>
            <a:ext cx="10515600" cy="474467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Australians are ignoring  the lead of their Federal politicians and increasingly reverting  to solar and other renewable energy sources. </a:t>
            </a:r>
          </a:p>
          <a:p>
            <a:r>
              <a:rPr lang="en-AU" dirty="0"/>
              <a:t>The political turmoil of recent events is likely to result in a Federal election either later this year or early 2019 and a significant swing to the Green Party and political independents , and away from the current right wing conservative government. </a:t>
            </a:r>
          </a:p>
          <a:p>
            <a:r>
              <a:rPr lang="en-AU" dirty="0"/>
              <a:t>There is an increasingly public awareness in Australia of our particular vulnerability to the ravages of climate change balanced against a desire to reduce energy costs and maintain insurance premiums at affordable levels .</a:t>
            </a:r>
          </a:p>
          <a:p>
            <a:r>
              <a:rPr lang="en-AU" dirty="0"/>
              <a:t> There is a similar concern and understanding of the need to conserve water. </a:t>
            </a:r>
          </a:p>
        </p:txBody>
      </p:sp>
    </p:spTree>
    <p:extLst>
      <p:ext uri="{BB962C8B-B14F-4D97-AF65-F5344CB8AC3E}">
        <p14:creationId xmlns:p14="http://schemas.microsoft.com/office/powerpoint/2010/main" val="392609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A72CEE-F983-479E-8D3B-AB475323D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6" y="534075"/>
            <a:ext cx="7967957" cy="5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2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4557-54AB-47E0-B584-1C76084C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12"/>
            <a:ext cx="10515600" cy="1325563"/>
          </a:xfrm>
        </p:spPr>
        <p:txBody>
          <a:bodyPr/>
          <a:lstStyle/>
          <a:p>
            <a:r>
              <a:rPr lang="en-AU" dirty="0"/>
              <a:t>Coal …. The mineral Australians don’t want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6829-5726-4FD8-9B7B-A77E388C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27"/>
            <a:ext cx="10515600" cy="4857961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9 inefficient brown and black coal power generation plants have already been closed – </a:t>
            </a:r>
          </a:p>
          <a:p>
            <a:r>
              <a:rPr lang="en-AU" dirty="0"/>
              <a:t>Liddell ( NSW) , Munmorah ( NSW) , Redbank ( NSW) Wallerawang (NSW) , Morwell ( Victoria) , Anglesea ( Victoria) , Collinsville (Queensland), Swanbank B ( Queensland), Northern (SA), Playford( SA). </a:t>
            </a:r>
          </a:p>
          <a:p>
            <a:r>
              <a:rPr lang="en-AU" dirty="0"/>
              <a:t>Liddell in NSW is planned for closure 2022 .</a:t>
            </a:r>
          </a:p>
          <a:p>
            <a:r>
              <a:rPr lang="en-AU" dirty="0"/>
              <a:t>The Adani ( Indian company) proposed Carmichael Coal Mine in Norther Queensland is attracting strong opposition nationally. </a:t>
            </a:r>
          </a:p>
          <a:p>
            <a:r>
              <a:rPr lang="en-AU" dirty="0"/>
              <a:t>Queensland land </a:t>
            </a:r>
            <a:r>
              <a:rPr lang="en-AU" dirty="0" err="1"/>
              <a:t>Labor</a:t>
            </a:r>
            <a:r>
              <a:rPr lang="en-AU" dirty="0"/>
              <a:t> Government has vetoed  moves to grant $ 1 billion loan through the Commonwealth’s Northern Australia Infrastructure Facility. </a:t>
            </a:r>
          </a:p>
          <a:p>
            <a:r>
              <a:rPr lang="en-AU" dirty="0"/>
              <a:t>Legal challenge  to its indigenous land use agreement with traditional owners.      </a:t>
            </a:r>
          </a:p>
        </p:txBody>
      </p:sp>
    </p:spTree>
    <p:extLst>
      <p:ext uri="{BB962C8B-B14F-4D97-AF65-F5344CB8AC3E}">
        <p14:creationId xmlns:p14="http://schemas.microsoft.com/office/powerpoint/2010/main" val="371531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E8B5-0EDD-4AA6-B4AE-E2A16F4D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1147313"/>
            <a:ext cx="11043249" cy="713855"/>
          </a:xfrm>
        </p:spPr>
        <p:txBody>
          <a:bodyPr>
            <a:normAutofit fontScale="90000"/>
          </a:bodyPr>
          <a:lstStyle/>
          <a:p>
            <a:r>
              <a:rPr lang="en-AU" dirty="0"/>
              <a:t>…unfortunately the “lucky country” isn’t quite as lucky as it used to be !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57364-2F74-4C73-9E2A-124EA10B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75" y="1276863"/>
            <a:ext cx="41275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3CCEF-B0CA-4310-AF98-2C76145DF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25" y="3730513"/>
            <a:ext cx="4671204" cy="311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43F89-9292-49C4-BFFC-5AAEB9EA1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6" y="1861168"/>
            <a:ext cx="27908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4D592-BBFC-41AE-892C-B1807927B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2" y="3638262"/>
            <a:ext cx="5101088" cy="31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1D82-3E65-4E00-AE2D-F2F7AEBF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 – How bad is it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64CF1-932A-4565-8B77-41F2B0C06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51" y="1712215"/>
            <a:ext cx="5687318" cy="39058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5C841-FDA6-4603-906B-5ECB8F8F7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1" y="1690688"/>
            <a:ext cx="5808213" cy="39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97E2-3DC9-4528-BCBE-B0445769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96" y="476681"/>
            <a:ext cx="10515600" cy="1325563"/>
          </a:xfrm>
        </p:spPr>
        <p:txBody>
          <a:bodyPr/>
          <a:lstStyle/>
          <a:p>
            <a:r>
              <a:rPr lang="en-AU" dirty="0"/>
              <a:t>Rainfall data as a percentage of mean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ACA106-1BF5-4CEC-9A16-A4A6F542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27" y="1794699"/>
            <a:ext cx="6847456" cy="4698176"/>
          </a:xfrm>
        </p:spPr>
      </p:pic>
    </p:spTree>
    <p:extLst>
      <p:ext uri="{BB962C8B-B14F-4D97-AF65-F5344CB8AC3E}">
        <p14:creationId xmlns:p14="http://schemas.microsoft.com/office/powerpoint/2010/main" val="181060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BC0D-488D-44F6-90A8-5D89503F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Extent of the drought on a dry continent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5052-AB8D-4F16-90B3-D9DB8A00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Nationally , the driest July since 2002 </a:t>
            </a:r>
          </a:p>
          <a:p>
            <a:r>
              <a:rPr lang="en-AU" dirty="0"/>
              <a:t>Driest Autumn since 1902 </a:t>
            </a:r>
          </a:p>
          <a:p>
            <a:r>
              <a:rPr lang="en-AU" dirty="0"/>
              <a:t>99% of NSW and 58% of Queensland affected – substantial part of Australia’s crop and livestock areas </a:t>
            </a:r>
          </a:p>
          <a:p>
            <a:r>
              <a:rPr lang="en-AU" dirty="0"/>
              <a:t>Almost all of NSW has received less than 20% of usual rainfall since January </a:t>
            </a:r>
          </a:p>
          <a:p>
            <a:r>
              <a:rPr lang="en-AU" dirty="0"/>
              <a:t>South and NE of South Australia and North and central Victoria – some of lowest rainfall on record </a:t>
            </a:r>
          </a:p>
          <a:p>
            <a:r>
              <a:rPr lang="en-AU" dirty="0"/>
              <a:t>Heading into a likely El Nino summer with hotter and more extreme weather events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8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1D946-3205-45DA-B05C-66F2288A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1" y="747090"/>
            <a:ext cx="3803594" cy="248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204F7-4E75-4422-BC8C-A739225A0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75" y="488145"/>
            <a:ext cx="3568187" cy="2678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B3193-B0CB-4F0D-9DBB-70585B8E1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3" y="3623361"/>
            <a:ext cx="3124068" cy="2343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A575A-C180-483E-BCA3-F714A67FB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2" y="3357752"/>
            <a:ext cx="5977317" cy="33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B9C8-82E2-4FDE-A9A5-A4EBD9CD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Australia and the “perfect storm”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D29A-0E22-45D2-AEAD-1DB28918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20122" cy="456708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One of the most severe and most prolonged droughts in Australian history. </a:t>
            </a:r>
          </a:p>
          <a:p>
            <a:r>
              <a:rPr lang="en-AU" dirty="0"/>
              <a:t>Early and unseasonal onset of bushfires in NSW ( winter leading into spring) - 80 bushfires in NSW on 18/8/2018.</a:t>
            </a:r>
          </a:p>
          <a:p>
            <a:r>
              <a:rPr lang="en-AU" dirty="0"/>
              <a:t>Record dry conditions fuel the bush fire risk, nationally.</a:t>
            </a:r>
          </a:p>
          <a:p>
            <a:r>
              <a:rPr lang="en-AU" dirty="0"/>
              <a:t> Forecast of an El Nino Summer. </a:t>
            </a:r>
          </a:p>
          <a:p>
            <a:r>
              <a:rPr lang="en-AU" dirty="0"/>
              <a:t>Political pressures by climate change denier politicians result in another change of Prime Minister. </a:t>
            </a:r>
          </a:p>
          <a:p>
            <a:r>
              <a:rPr lang="en-AU" dirty="0"/>
              <a:t>New PM less sympathetic to climate change and renewable energy. </a:t>
            </a:r>
          </a:p>
          <a:p>
            <a:r>
              <a:rPr lang="en-AU" dirty="0"/>
              <a:t>Political pressure for Australia to withdraw from its Paris Agreement targets. </a:t>
            </a:r>
          </a:p>
          <a:p>
            <a:r>
              <a:rPr lang="en-AU" dirty="0"/>
              <a:t>Ongoing issue of affordability of insurance in flood prone and cyclone affected areas.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4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886E-071C-416F-8919-4F6493F9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escalating fire risk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C80E40-D0A0-4BE4-BE63-D0202A502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63" y="1690688"/>
            <a:ext cx="6182315" cy="4826062"/>
          </a:xfrm>
        </p:spPr>
      </p:pic>
    </p:spTree>
    <p:extLst>
      <p:ext uri="{BB962C8B-B14F-4D97-AF65-F5344CB8AC3E}">
        <p14:creationId xmlns:p14="http://schemas.microsoft.com/office/powerpoint/2010/main" val="85380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5D59-8639-4BEF-B73A-D1B6530F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politics of Climate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5461-E9CD-4B83-ADFE-FA8ED2A7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7 Prime Ministers in 10 years .</a:t>
            </a:r>
          </a:p>
          <a:p>
            <a:r>
              <a:rPr lang="en-AU" dirty="0"/>
              <a:t> Australia fails to achieve agreement on National Energy Guarantee. </a:t>
            </a:r>
          </a:p>
          <a:p>
            <a:r>
              <a:rPr lang="en-AU" dirty="0"/>
              <a:t>Increased political power of right wing influence sympathetic to non renewable energy – power of the coal lobby. </a:t>
            </a:r>
          </a:p>
          <a:p>
            <a:r>
              <a:rPr lang="en-AU" dirty="0"/>
              <a:t>Australia now the ”laughing stock” of Westminster Parliamentary democracy. </a:t>
            </a:r>
          </a:p>
          <a:p>
            <a:r>
              <a:rPr lang="en-AU" dirty="0"/>
              <a:t>The international humiliation of potentially setting carbon emission targets significantly lower than China.</a:t>
            </a:r>
          </a:p>
          <a:p>
            <a:r>
              <a:rPr lang="en-AU" dirty="0"/>
              <a:t>Despite the stone walling of politicians, Australians have one of the highest up takes of renewable energy for domestic use , in the World ( currently 1in 4 homes)  48% of power generation in South Australia is through renewables.  </a:t>
            </a:r>
          </a:p>
          <a:p>
            <a:r>
              <a:rPr lang="en-AU" dirty="0"/>
              <a:t> 3.5 million solar panels installed in homes in 2017. </a:t>
            </a:r>
          </a:p>
        </p:txBody>
      </p:sp>
    </p:spTree>
    <p:extLst>
      <p:ext uri="{BB962C8B-B14F-4D97-AF65-F5344CB8AC3E}">
        <p14:creationId xmlns:p14="http://schemas.microsoft.com/office/powerpoint/2010/main" val="46266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02205-FE2F-4733-98DB-116357FC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2" y="566443"/>
            <a:ext cx="10139715" cy="55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ty of Care – Defensive Engineering or the.pptx" id="{4E2CF1E0-2340-4FD0-8475-E59917130399}" vid="{A29C3CEF-7201-4210-BC60-806DCA2E3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 presentation template</Template>
  <TotalTime>10</TotalTime>
  <Words>628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Climate Change &amp; Catastrophic Events Working Party </vt:lpstr>
      <vt:lpstr>Australia – How bad is it ?</vt:lpstr>
      <vt:lpstr>Rainfall data as a percentage of mean </vt:lpstr>
      <vt:lpstr>The Extent of the drought on a dry continent </vt:lpstr>
      <vt:lpstr>PowerPoint Presentation</vt:lpstr>
      <vt:lpstr> Australia and the “perfect storm” </vt:lpstr>
      <vt:lpstr>The escalating fire risk </vt:lpstr>
      <vt:lpstr>The politics of Climate Change </vt:lpstr>
      <vt:lpstr>PowerPoint Presentation</vt:lpstr>
      <vt:lpstr>Political landscape. </vt:lpstr>
      <vt:lpstr>PowerPoint Presentation</vt:lpstr>
      <vt:lpstr>Coal …. The mineral Australians don’t want !</vt:lpstr>
      <vt:lpstr>…unfortunately the “lucky country” isn’t quite as lucky as it used to be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&amp; Catastrophic Events Working Party </dc:title>
  <dc:creator>Christopher Rodd</dc:creator>
  <cp:lastModifiedBy>Christopher Rodd</cp:lastModifiedBy>
  <cp:revision>4</cp:revision>
  <cp:lastPrinted>2018-10-02T05:01:47Z</cp:lastPrinted>
  <dcterms:created xsi:type="dcterms:W3CDTF">2018-10-01T12:58:20Z</dcterms:created>
  <dcterms:modified xsi:type="dcterms:W3CDTF">2018-10-02T05:05:39Z</dcterms:modified>
</cp:coreProperties>
</file>